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59" r:id="rId5"/>
    <p:sldId id="262" r:id="rId6"/>
    <p:sldId id="261" r:id="rId7"/>
    <p:sldId id="263" r:id="rId8"/>
    <p:sldId id="287" r:id="rId9"/>
    <p:sldId id="264" r:id="rId10"/>
    <p:sldId id="265" r:id="rId11"/>
    <p:sldId id="266" r:id="rId12"/>
    <p:sldId id="288" r:id="rId13"/>
    <p:sldId id="286" r:id="rId14"/>
    <p:sldId id="267" r:id="rId15"/>
    <p:sldId id="269" r:id="rId16"/>
    <p:sldId id="268" r:id="rId17"/>
    <p:sldId id="289" r:id="rId18"/>
    <p:sldId id="271" r:id="rId19"/>
    <p:sldId id="270" r:id="rId20"/>
    <p:sldId id="273" r:id="rId21"/>
    <p:sldId id="274" r:id="rId22"/>
    <p:sldId id="272" r:id="rId23"/>
    <p:sldId id="276" r:id="rId24"/>
    <p:sldId id="275" r:id="rId25"/>
    <p:sldId id="277" r:id="rId26"/>
    <p:sldId id="280" r:id="rId27"/>
    <p:sldId id="285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084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0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5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4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9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6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8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9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5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8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99FB-43B1-1D4D-A2CB-BEC1E5395B0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BECE-2163-264D-9B18-D8CB583C1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89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cid:image006.png@01D2ADFE.C157061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603"/>
            <a:ext cx="9144000" cy="514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1" y="287663"/>
            <a:ext cx="2612723" cy="3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261938" y="434703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1994–1998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61" y="287663"/>
            <a:ext cx="2727023" cy="40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2573" y="1055077"/>
            <a:ext cx="8229600" cy="75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Calibri" charset="0"/>
              </a:rPr>
              <a:t>Гречка </a:t>
            </a:r>
            <a:r>
              <a:rPr lang="ru-RU" sz="3200" b="1" dirty="0" smtClean="0">
                <a:latin typeface="Calibri" charset="0"/>
              </a:rPr>
              <a:t>теснит элитный рынок</a:t>
            </a:r>
            <a:endParaRPr lang="ru-RU" sz="3200" b="1" dirty="0">
              <a:latin typeface="Calibri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415" y="1940389"/>
            <a:ext cx="5875435" cy="39174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573" y="287663"/>
            <a:ext cx="35135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Кризис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1998-1999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годов: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5992" y="1186962"/>
            <a:ext cx="8678007" cy="4721469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/>
              <a:t>Начало </a:t>
            </a:r>
            <a:r>
              <a:rPr lang="ru-RU" sz="2400" b="1" dirty="0"/>
              <a:t>активного </a:t>
            </a:r>
            <a:r>
              <a:rPr lang="ru-RU" sz="2400" b="1" dirty="0" smtClean="0"/>
              <a:t>освоения: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b="1" dirty="0" smtClean="0"/>
              <a:t>Остоженки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b="1" dirty="0" smtClean="0"/>
              <a:t>Арбата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b="1" dirty="0" smtClean="0"/>
              <a:t>Патриарших прудов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b="1" dirty="0" smtClean="0"/>
              <a:t>Плющихи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Рост требований покупателей: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200" b="1" dirty="0" smtClean="0"/>
              <a:t>высокие потолки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200" b="1" dirty="0" smtClean="0"/>
              <a:t>развитая </a:t>
            </a:r>
            <a:r>
              <a:rPr lang="ru-RU" sz="2200" b="1" dirty="0"/>
              <a:t>инфраструктура </a:t>
            </a:r>
            <a:endParaRPr lang="ru-RU" sz="2200" b="1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200" b="1" dirty="0" smtClean="0"/>
              <a:t>«</a:t>
            </a:r>
            <a:r>
              <a:rPr lang="ru-RU" sz="2200" b="1" dirty="0"/>
              <a:t>умный дом</a:t>
            </a:r>
            <a:r>
              <a:rPr lang="ru-RU" sz="2200" b="1" dirty="0" smtClean="0"/>
              <a:t>»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Появление инвестиционных покупок, </a:t>
            </a:r>
            <a:r>
              <a:rPr lang="ru-RU" sz="2400" b="1" dirty="0"/>
              <a:t>в </a:t>
            </a:r>
            <a:r>
              <a:rPr lang="ru-RU" sz="2400" b="1" dirty="0" smtClean="0"/>
              <a:t>том числе </a:t>
            </a:r>
            <a:r>
              <a:rPr lang="ru-RU" sz="2400" b="1" dirty="0"/>
              <a:t>для последующей сдачи в </a:t>
            </a:r>
            <a:r>
              <a:rPr lang="ru-RU" sz="2400" b="1" dirty="0" smtClean="0"/>
              <a:t>аренду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7" y="6023783"/>
            <a:ext cx="9337437" cy="913348"/>
          </a:xfrm>
          <a:prstGeom prst="rect">
            <a:avLst/>
          </a:prstGeom>
        </p:spPr>
      </p:pic>
      <p:pic>
        <p:nvPicPr>
          <p:cNvPr id="5" name="Изображение 1" descr="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4129" y="498393"/>
            <a:ext cx="1699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Конец 90-х </a:t>
            </a:r>
          </a:p>
        </p:txBody>
      </p:sp>
    </p:spTree>
    <p:extLst>
      <p:ext uri="{BB962C8B-B14F-4D97-AF65-F5344CB8AC3E}">
        <p14:creationId xmlns:p14="http://schemas.microsoft.com/office/powerpoint/2010/main" val="28081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6381013" y="1368811"/>
            <a:ext cx="234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МОЛОЧНЫЙ ДОМ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1474" y="2108587"/>
            <a:ext cx="6994281" cy="246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ЗАСТРОЙКА </a:t>
            </a: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ОСТОЖЕНКИ 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КЛУБНЫЕ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ДОМА – ДО 12-25 </a:t>
            </a: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КВАРТИР</a:t>
            </a:r>
          </a:p>
          <a:p>
            <a:pPr marL="0" indent="0"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</a:pPr>
            <a:endParaRPr kumimoji="0" lang="ru-RU" sz="2000" b="1" dirty="0">
              <a:solidFill>
                <a:srgbClr val="404040"/>
              </a:solidFill>
              <a:latin typeface="Calibri" charset="0"/>
            </a:endParaRPr>
          </a:p>
          <a:p>
            <a:pPr marL="0" indent="0"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</a:pPr>
            <a:endParaRPr kumimoji="0" lang="ru-RU" sz="2000" b="1" dirty="0" smtClean="0">
              <a:solidFill>
                <a:srgbClr val="404040"/>
              </a:solidFill>
              <a:latin typeface="Calibri" charset="0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2000" b="1" dirty="0" smtClean="0">
                <a:solidFill>
                  <a:srgbClr val="019D7E"/>
                </a:solidFill>
                <a:latin typeface="Calibri" charset="0"/>
              </a:rPr>
              <a:t>ОПЕРА </a:t>
            </a:r>
            <a:r>
              <a:rPr kumimoji="0" lang="ru-RU" sz="2000" b="1" dirty="0">
                <a:solidFill>
                  <a:srgbClr val="019D7E"/>
                </a:solidFill>
                <a:latin typeface="Calibri" charset="0"/>
              </a:rPr>
              <a:t>ХАУС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(УЛ. ОСТОЖЕНКА, 25)</a:t>
            </a:r>
          </a:p>
          <a:p>
            <a:pPr algn="just">
              <a:lnSpc>
                <a:spcPct val="80000"/>
              </a:lnSpc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2000" b="1" dirty="0">
                <a:solidFill>
                  <a:srgbClr val="019D7E"/>
                </a:solidFill>
                <a:latin typeface="Calibri" charset="0"/>
              </a:rPr>
              <a:t>МОЛОЧНЫЙ ДОМ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(МОЛОЧНЫЙ ПЕР., Д. 1 / ОСТОЖЕНКА)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2000" b="1" dirty="0">
                <a:solidFill>
                  <a:srgbClr val="019D7E"/>
                </a:solidFill>
                <a:latin typeface="Calibri" charset="0"/>
              </a:rPr>
              <a:t>СПУТНИК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(1-Й ЗАЧАТЬЕВСКИЙ ПЕРЕУЛОК, 4/ ОСТОЖЕНКА)</a:t>
            </a:r>
          </a:p>
        </p:txBody>
      </p:sp>
      <p:pic>
        <p:nvPicPr>
          <p:cNvPr id="5" name="Picture 6" descr="C:\Users\gerasimova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34" y="2108587"/>
            <a:ext cx="2341079" cy="156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9" descr="metriu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38"/>
          <a:stretch/>
        </p:blipFill>
        <p:spPr>
          <a:xfrm>
            <a:off x="0" y="1"/>
            <a:ext cx="9144000" cy="89153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8842" y="1277034"/>
            <a:ext cx="354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НАЧАЛО 2000-х: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7" y="6023783"/>
            <a:ext cx="9337437" cy="9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9" y="3461272"/>
            <a:ext cx="4150680" cy="249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89" y="3460852"/>
            <a:ext cx="4158546" cy="249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07" y="287664"/>
            <a:ext cx="3008377" cy="44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3" y="888181"/>
            <a:ext cx="4139045" cy="2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1938" y="366428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1999–2003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77783" y="5610225"/>
            <a:ext cx="113030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877783" y="5591175"/>
            <a:ext cx="1055687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1400">
                <a:solidFill>
                  <a:srgbClr val="404040"/>
                </a:solidFill>
              </a:rPr>
              <a:t>Патриарх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0205" y="5583238"/>
            <a:ext cx="169227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0205" y="5564188"/>
            <a:ext cx="169227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Молочный пер., 1</a:t>
            </a:r>
          </a:p>
        </p:txBody>
      </p:sp>
      <p:pic>
        <p:nvPicPr>
          <p:cNvPr id="16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89" y="887892"/>
            <a:ext cx="4133273" cy="251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445983" y="2924175"/>
            <a:ext cx="156210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517420" y="2905125"/>
            <a:ext cx="141605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1400">
                <a:solidFill>
                  <a:srgbClr val="404040"/>
                </a:solidFill>
              </a:rPr>
              <a:t>Кристалл Хаус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0205" y="2924175"/>
            <a:ext cx="1449388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50205" y="2905125"/>
            <a:ext cx="1449388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Филипповский</a:t>
            </a:r>
          </a:p>
        </p:txBody>
      </p:sp>
    </p:spTree>
    <p:extLst>
      <p:ext uri="{BB962C8B-B14F-4D97-AF65-F5344CB8AC3E}">
        <p14:creationId xmlns:p14="http://schemas.microsoft.com/office/powerpoint/2010/main" val="3753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/>
          <a:stretch/>
        </p:blipFill>
        <p:spPr bwMode="auto">
          <a:xfrm>
            <a:off x="0" y="942164"/>
            <a:ext cx="9227865" cy="50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29" y="287663"/>
            <a:ext cx="3448656" cy="5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61938" y="407393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1999–200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3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10" name="Изображение 9" descr="metriu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38"/>
          <a:stretch/>
        </p:blipFill>
        <p:spPr>
          <a:xfrm>
            <a:off x="0" y="1"/>
            <a:ext cx="9144000" cy="89153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2875" y="1118421"/>
            <a:ext cx="3817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ПОСТКРИЗИСНЫЕ 2000-е: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819440" y="3461258"/>
            <a:ext cx="322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САДОВЫЕ КВАРТАЛЫ</a:t>
            </a:r>
          </a:p>
        </p:txBody>
      </p:sp>
      <p:pic>
        <p:nvPicPr>
          <p:cNvPr id="20" name="Picture 2" descr="C:\Users\gerasimova\Desktop\1427354727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1"/>
          <a:stretch>
            <a:fillRect/>
          </a:stretch>
        </p:blipFill>
        <p:spPr bwMode="auto">
          <a:xfrm>
            <a:off x="5741167" y="950533"/>
            <a:ext cx="318452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42875" y="1958854"/>
            <a:ext cx="5475410" cy="40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КОМПЛЕКСНАЯ ЗАСТРОЙКА, </a:t>
            </a:r>
            <a:r>
              <a:rPr kumimoji="0" lang="ru-RU" sz="1800" b="1" dirty="0" smtClean="0">
                <a:solidFill>
                  <a:srgbClr val="404040"/>
                </a:solidFill>
                <a:latin typeface="Calibri" charset="0"/>
              </a:rPr>
              <a:t>СОЗДАНИЕ </a:t>
            </a: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ЕДИНОЙ СРЕДЫ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МАЛОКВАРТИРНОСТЬ – НЕ ОБЯЗАТЕЛЬНОЕ УСЛОВИЕ ЭЛИТНОГО ЖИЛЬЯ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НОВЫЕ ПОКУПАТЕЛЬСКИЕ ПРЕДПОЧТЕНИЯ – КАЧЕСТВО И ФУНКЦИОНАЛЬНОСТЬ ВЫХОДЯТ НА ПЕРВЫЙ ПЛАН</a:t>
            </a:r>
          </a:p>
          <a:p>
            <a:pPr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НАЧАЛО РАЗВИТИЯ </a:t>
            </a:r>
            <a:r>
              <a:rPr kumimoji="0" lang="ru-RU" sz="1800" b="1" dirty="0" smtClean="0">
                <a:solidFill>
                  <a:srgbClr val="404040"/>
                </a:solidFill>
                <a:latin typeface="Calibri" charset="0"/>
              </a:rPr>
              <a:t>ХАМОВНИКОВ</a:t>
            </a:r>
          </a:p>
          <a:p>
            <a:pPr marL="0" indent="0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</a:pPr>
            <a:endParaRPr kumimoji="0" lang="ru-RU" sz="1800" b="1" dirty="0">
              <a:solidFill>
                <a:srgbClr val="404040"/>
              </a:solidFill>
              <a:latin typeface="Calibri" charset="0"/>
            </a:endParaRPr>
          </a:p>
          <a:p>
            <a:pPr>
              <a:lnSpc>
                <a:spcPct val="70000"/>
              </a:lnSpc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1800" b="1" dirty="0" smtClean="0">
                <a:solidFill>
                  <a:srgbClr val="019D7E"/>
                </a:solidFill>
                <a:latin typeface="Calibri" charset="0"/>
              </a:rPr>
              <a:t>САДОВЫЕ </a:t>
            </a:r>
            <a:r>
              <a:rPr kumimoji="0" lang="ru-RU" sz="1800" b="1" dirty="0">
                <a:solidFill>
                  <a:srgbClr val="019D7E"/>
                </a:solidFill>
                <a:latin typeface="Calibri" charset="0"/>
              </a:rPr>
              <a:t>КВАРТАЛЫ </a:t>
            </a: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(УЛ. ЕФРЕМОВА, ВЛ. 12 / ХАМОВНИКИ)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1800" b="1" dirty="0">
                <a:solidFill>
                  <a:srgbClr val="019D7E"/>
                </a:solidFill>
                <a:latin typeface="Calibri" charset="0"/>
              </a:rPr>
              <a:t>ИТАЛЬЯНСКИЙ КВАРТАЛ </a:t>
            </a: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(ФАДЕЕВА, 4А / ТВЕРСКОЙ Р-Н)</a:t>
            </a:r>
          </a:p>
          <a:p>
            <a:pPr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</a:pPr>
            <a:endParaRPr kumimoji="0" lang="ru-RU" sz="1600" b="1" dirty="0">
              <a:solidFill>
                <a:srgbClr val="404040"/>
              </a:solidFill>
              <a:latin typeface="Calibri" charset="0"/>
            </a:endParaRPr>
          </a:p>
        </p:txBody>
      </p:sp>
      <p:pic>
        <p:nvPicPr>
          <p:cNvPr id="22" name="Picture 3" descr="C:\Users\gerasimova\Desktop\sadovye-kvartaly-vi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22" y="3980725"/>
            <a:ext cx="31718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5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7008" y="2152497"/>
            <a:ext cx="566224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 ПРОДОЛЖЕНИЕ </a:t>
            </a:r>
            <a:r>
              <a:rPr lang="ru-RU" b="1" dirty="0">
                <a:solidFill>
                  <a:srgbClr val="404040"/>
                </a:solidFill>
                <a:latin typeface="Calibri" charset="0"/>
              </a:rPr>
              <a:t>ЗАСТРОЙКИ «ЗОЛОТОЙ МИЛИ»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 ТОЧЕЧНЫЕ </a:t>
            </a:r>
            <a:r>
              <a:rPr lang="ru-RU" b="1" dirty="0">
                <a:solidFill>
                  <a:srgbClr val="404040"/>
                </a:solidFill>
                <a:latin typeface="Calibri" charset="0"/>
              </a:rPr>
              <a:t>ОБЪЕКТЫ В ДРУГИХ ЛОКАЦИЯХ: АРБАТ, ПАТРИАРШИЕ ПРУДЫ, ЗАМОСКВОРЕЧЬЕ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 ПОЯВЛЕНИЕ </a:t>
            </a:r>
            <a:r>
              <a:rPr lang="ru-RU" b="1" dirty="0">
                <a:solidFill>
                  <a:srgbClr val="404040"/>
                </a:solidFill>
                <a:latin typeface="Calibri" charset="0"/>
              </a:rPr>
              <a:t>СФОРМИРОВАННЫХ ТРЕБОВАНИЙ </a:t>
            </a: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ПОКУПАТЕЛЕЙ:</a:t>
            </a:r>
          </a:p>
          <a:p>
            <a:pPr marL="800100" lvl="1" indent="-342900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АРХИТЕКТУРА </a:t>
            </a:r>
          </a:p>
          <a:p>
            <a:pPr marL="800100" lvl="1" indent="-342900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ОКРУЖЕНИЕ</a:t>
            </a:r>
          </a:p>
          <a:p>
            <a:pPr marL="800100" lvl="1" indent="-342900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rgbClr val="404040"/>
                </a:solidFill>
                <a:latin typeface="Calibri" charset="0"/>
              </a:rPr>
              <a:t>ИНЖЕНЕРИЯ 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</a:pPr>
            <a:endParaRPr lang="ru-RU" b="1" dirty="0">
              <a:solidFill>
                <a:srgbClr val="404040"/>
              </a:solidFill>
              <a:latin typeface="Calibri" charset="0"/>
            </a:endParaRPr>
          </a:p>
          <a:p>
            <a:pPr>
              <a:lnSpc>
                <a:spcPct val="70000"/>
              </a:lnSpc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lang="ru-RU" b="1" dirty="0" smtClean="0">
                <a:solidFill>
                  <a:srgbClr val="019D7E"/>
                </a:solidFill>
                <a:latin typeface="Calibri" charset="0"/>
              </a:rPr>
              <a:t> COPPER </a:t>
            </a:r>
            <a:r>
              <a:rPr lang="ru-RU" b="1" dirty="0">
                <a:solidFill>
                  <a:srgbClr val="019D7E"/>
                </a:solidFill>
                <a:latin typeface="Calibri" charset="0"/>
              </a:rPr>
              <a:t>HOUSE </a:t>
            </a:r>
            <a:r>
              <a:rPr lang="ru-RU" b="1" dirty="0">
                <a:solidFill>
                  <a:srgbClr val="404040"/>
                </a:solidFill>
                <a:latin typeface="Calibri" charset="0"/>
              </a:rPr>
              <a:t>(БУТИКОВСКИЙ ПЕР., 3 / ОСТОЖЕНКА)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019D7E"/>
              </a:buClr>
              <a:buFont typeface="Wingdings" charset="0"/>
              <a:buChar char="ü"/>
            </a:pPr>
            <a:r>
              <a:rPr lang="ru-RU" b="1" dirty="0" smtClean="0">
                <a:solidFill>
                  <a:srgbClr val="019D7E"/>
                </a:solidFill>
                <a:latin typeface="Calibri" charset="0"/>
              </a:rPr>
              <a:t> ФЬЮЖН-ПАРК </a:t>
            </a:r>
            <a:r>
              <a:rPr lang="ru-RU" b="1" dirty="0">
                <a:solidFill>
                  <a:srgbClr val="404040"/>
                </a:solidFill>
                <a:latin typeface="Calibri" charset="0"/>
              </a:rPr>
              <a:t>(УЛ. УСАЧЕВА, 2 / ХАМОВНИКИ)</a:t>
            </a:r>
            <a:endParaRPr lang="ru-RU" b="1" dirty="0">
              <a:solidFill>
                <a:srgbClr val="404040"/>
              </a:solidFill>
              <a:latin typeface="Calibri" charset="0"/>
            </a:endParaRPr>
          </a:p>
        </p:txBody>
      </p:sp>
      <p:pic>
        <p:nvPicPr>
          <p:cNvPr id="6" name="Изображение 9" descr="metriu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38"/>
          <a:stretch/>
        </p:blipFill>
        <p:spPr>
          <a:xfrm>
            <a:off x="0" y="1"/>
            <a:ext cx="9144000" cy="8915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6606" y="1362780"/>
            <a:ext cx="2610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СЕРЕДИНА 2000-х: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28" y="1457905"/>
            <a:ext cx="2470637" cy="1647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6792" y="3343035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ФЬЮЖН ПАРК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4" y="4013400"/>
            <a:ext cx="2434981" cy="1586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5941212"/>
            <a:ext cx="9372600" cy="9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820"/>
            <a:ext cx="9143999" cy="51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29" y="287663"/>
            <a:ext cx="3448656" cy="5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38" y="393738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2004–2008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moscow-centr-2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895"/>
            <a:ext cx="9144000" cy="514818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5"/>
          <a:stretch/>
        </p:blipFill>
        <p:spPr>
          <a:xfrm>
            <a:off x="-51435" y="5871458"/>
            <a:ext cx="9258300" cy="986542"/>
          </a:xfrm>
          <a:prstGeom prst="rect">
            <a:avLst/>
          </a:prstGeom>
        </p:spPr>
      </p:pic>
      <p:pic>
        <p:nvPicPr>
          <p:cNvPr id="2" name="Изображение 1" descr="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1938" y="557598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2007 год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5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934" y="163095"/>
            <a:ext cx="6656388" cy="806878"/>
          </a:xfrm>
        </p:spPr>
        <p:txBody>
          <a:bodyPr>
            <a:normAutofit/>
          </a:bodyPr>
          <a:lstStyle/>
          <a:p>
            <a:pPr algn="l">
              <a:lnSpc>
                <a:spcPts val="3838"/>
              </a:lnSpc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Перестройка: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с чего начинался рынок</a:t>
            </a:r>
          </a:p>
          <a:p>
            <a:pPr algn="l" eaLnBrk="1" hangingPunct="1">
              <a:lnSpc>
                <a:spcPts val="3838"/>
              </a:lnSpc>
            </a:pPr>
            <a:endParaRPr lang="ru-RU" sz="2400" dirty="0">
              <a:solidFill>
                <a:srgbClr val="FF6600"/>
              </a:solidFill>
              <a:latin typeface="Calibri" charset="0"/>
            </a:endParaRPr>
          </a:p>
        </p:txBody>
      </p:sp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23" y="287663"/>
            <a:ext cx="3140262" cy="4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1010" y="7241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endParaRPr lang="ru-RU" sz="2400" dirty="0">
              <a:latin typeface="Calibri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731" y="1669506"/>
            <a:ext cx="5833968" cy="3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6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42"/>
            <a:ext cx="9143999" cy="51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23" y="287663"/>
            <a:ext cx="2340161" cy="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61939" y="287663"/>
            <a:ext cx="933816" cy="67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2008</a:t>
            </a:r>
            <a:r>
              <a:rPr lang="en-US" sz="3800" dirty="0" smtClean="0">
                <a:latin typeface="Calibri" charset="0"/>
              </a:rPr>
              <a:t> </a:t>
            </a:r>
            <a:endParaRPr lang="ru-RU" sz="3800" dirty="0" smtClean="0">
              <a:latin typeface="Calibri" charset="0"/>
            </a:endParaRPr>
          </a:p>
          <a:p>
            <a:pPr algn="l"/>
            <a:endParaRPr lang="ru-RU" sz="2000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2807" y="287663"/>
            <a:ext cx="4800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charset="0"/>
              </a:rPr>
              <a:t>Пушистый </a:t>
            </a:r>
            <a:r>
              <a:rPr lang="ru-RU" sz="2400" b="1" dirty="0">
                <a:latin typeface="Calibri" charset="0"/>
              </a:rPr>
              <a:t>северный форс-мажор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5" y="918223"/>
            <a:ext cx="9198619" cy="517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9" y="287663"/>
            <a:ext cx="2770985" cy="40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38" y="333375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2009–2013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10" name="Изображение 9" descr="metriu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38"/>
          <a:stretch/>
        </p:blipFill>
        <p:spPr>
          <a:xfrm>
            <a:off x="0" y="1"/>
            <a:ext cx="9144000" cy="891530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9538" y="1605943"/>
            <a:ext cx="5489177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ПРОДОЛЖЕНИЕ ТЕНДЕНЦИИ К БОЛЬШЕЙ ФУНКЦИОНАЛЬНОСТИ, УЛУЧШЕНИЮ КАЧЕСТВЕННЫХ </a:t>
            </a:r>
            <a:r>
              <a:rPr kumimoji="0" lang="ru-RU" sz="1400" b="1" dirty="0" smtClean="0">
                <a:solidFill>
                  <a:srgbClr val="404040"/>
                </a:solidFill>
                <a:latin typeface="Calibri" charset="0"/>
              </a:rPr>
              <a:t>ХАРАКТЕРИСТИК</a:t>
            </a:r>
            <a:endParaRPr kumimoji="0" lang="ru-RU" sz="1400" b="1" dirty="0">
              <a:solidFill>
                <a:srgbClr val="404040"/>
              </a:solidFill>
              <a:latin typeface="Calibri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ЭЛИТНЫЕ ПРОЕКТЫ – ПО-ПРЕЖНЕМУ ШТУЧНЫЙ ТОВАР В ПРЕДЕЛАХ САДОВОГО КОЛЬЦА И ПРИЛЕГАЮЩИХ ТЕРРИТОРИЙ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ОСНОВНАЯ ЗАСТРОЙКА ЭЛИТНОГО ЖИЛЬЯ – В ХАМОВНИКАХ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ВЫДЕЛЕНИЕ </a:t>
            </a:r>
            <a:r>
              <a:rPr kumimoji="0" lang="ru-RU" sz="1400" b="1" dirty="0" smtClean="0">
                <a:solidFill>
                  <a:srgbClr val="404040"/>
                </a:solidFill>
                <a:latin typeface="Calibri" charset="0"/>
              </a:rPr>
              <a:t>ПРЕМИУМ-КЛАССА: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  <a:buFont typeface="Wingdings" panose="05000000000000000000" pitchFamily="2" charset="2"/>
              <a:buChar char="q"/>
            </a:pPr>
            <a:r>
              <a:rPr kumimoji="0" lang="ru-RU" sz="1400" b="1" dirty="0" smtClean="0">
                <a:solidFill>
                  <a:srgbClr val="404040"/>
                </a:solidFill>
                <a:latin typeface="Calibri" charset="0"/>
              </a:rPr>
              <a:t>ПЕРВЫЙ </a:t>
            </a: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ПОЯС ОТ </a:t>
            </a:r>
            <a:r>
              <a:rPr kumimoji="0" lang="ru-RU" sz="1400" b="1" dirty="0" smtClean="0">
                <a:solidFill>
                  <a:srgbClr val="404040"/>
                </a:solidFill>
                <a:latin typeface="Calibri" charset="0"/>
              </a:rPr>
              <a:t>ЦЕНТРА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rgbClr val="019D7E"/>
              </a:buClr>
              <a:buFont typeface="Wingdings" panose="05000000000000000000" pitchFamily="2" charset="2"/>
              <a:buChar char="q"/>
            </a:pPr>
            <a:r>
              <a:rPr kumimoji="0" lang="ru-RU" sz="1400" b="1" dirty="0" smtClean="0">
                <a:solidFill>
                  <a:srgbClr val="404040"/>
                </a:solidFill>
                <a:latin typeface="Calibri" charset="0"/>
              </a:rPr>
              <a:t>ПРЕСТИЖНЫЕ </a:t>
            </a: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РАЙОНЫ ЗАО, </a:t>
            </a:r>
            <a:r>
              <a:rPr kumimoji="0" lang="ru-RU" sz="1400" b="1" dirty="0" smtClean="0">
                <a:solidFill>
                  <a:srgbClr val="404040"/>
                </a:solidFill>
                <a:latin typeface="Calibri" charset="0"/>
              </a:rPr>
              <a:t>СЗАО</a:t>
            </a:r>
            <a:endParaRPr kumimoji="0" lang="ru-RU" sz="1400" b="1" dirty="0">
              <a:solidFill>
                <a:srgbClr val="404040"/>
              </a:solidFill>
              <a:latin typeface="Calibri" charset="0"/>
            </a:endParaRPr>
          </a:p>
          <a:p>
            <a:pPr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en-US" sz="1400" b="1" dirty="0" smtClean="0">
                <a:solidFill>
                  <a:srgbClr val="019D7E"/>
                </a:solidFill>
                <a:latin typeface="Calibri" charset="0"/>
              </a:rPr>
              <a:t>KNIGHTSBRIDGE </a:t>
            </a:r>
            <a:r>
              <a:rPr kumimoji="0" lang="en-US" sz="1400" b="1" dirty="0">
                <a:solidFill>
                  <a:srgbClr val="019D7E"/>
                </a:solidFill>
                <a:latin typeface="Calibri" charset="0"/>
              </a:rPr>
              <a:t>PRIVATE PARK</a:t>
            </a:r>
            <a:r>
              <a:rPr kumimoji="0" lang="ru-RU" sz="1400" b="1" dirty="0">
                <a:solidFill>
                  <a:srgbClr val="019D7E"/>
                </a:solidFill>
                <a:latin typeface="Calibri" charset="0"/>
              </a:rPr>
              <a:t> </a:t>
            </a: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(КООПЕРАТИВНАЯ УЛ., ВЛ. 16, ХАМОВНИКИ)</a:t>
            </a:r>
          </a:p>
          <a:p>
            <a:pPr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en-US" sz="1400" b="1" dirty="0">
                <a:solidFill>
                  <a:srgbClr val="019D7E"/>
                </a:solidFill>
                <a:latin typeface="Calibri" charset="0"/>
              </a:rPr>
              <a:t>BARKLI RESIDENCE </a:t>
            </a:r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(УЛ. ОРДЖОНИКИДЗЕ, ВЛ. 1/ ДОНСКОЙ Р-Н)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23193" y="1087140"/>
            <a:ext cx="3816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2010-е: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725765" y="3588671"/>
            <a:ext cx="3227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ru-RU" b="1" cap="all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BARKLI </a:t>
            </a:r>
            <a:r>
              <a:rPr lang="en-US" altLang="ru-RU" b="1" cap="all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rESIDENCE</a:t>
            </a:r>
            <a:endParaRPr lang="ru-RU" altLang="ru-RU" b="1" cap="all" dirty="0">
              <a:solidFill>
                <a:schemeClr val="bg2">
                  <a:lumMod val="50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4" name="Picture 2" descr="C:\Users\gerasimova\Desktop\post-20-0-31527800-14203884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6543"/>
          <a:stretch>
            <a:fillRect/>
          </a:stretch>
        </p:blipFill>
        <p:spPr bwMode="auto">
          <a:xfrm>
            <a:off x="5735435" y="3958558"/>
            <a:ext cx="30861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735435" y="882318"/>
            <a:ext cx="322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ru-RU" b="1" cap="all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Knightsbridge Private Park</a:t>
            </a:r>
          </a:p>
        </p:txBody>
      </p:sp>
      <p:pic>
        <p:nvPicPr>
          <p:cNvPr id="16" name="Picture 3" descr="C:\Users\gerasimova\Desktop\aCBK5TIZ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35" y="1250618"/>
            <a:ext cx="30861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6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984"/>
            <a:ext cx="9144000" cy="51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76" y="322630"/>
            <a:ext cx="2489631" cy="36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61938" y="333375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2017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10" name="Изображение 9" descr="metriu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38"/>
          <a:stretch/>
        </p:blipFill>
        <p:spPr>
          <a:xfrm>
            <a:off x="0" y="1"/>
            <a:ext cx="9144000" cy="891530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727530" y="25051"/>
            <a:ext cx="7367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kumimoji="0" lang="ru-RU" b="1">
                <a:solidFill>
                  <a:schemeClr val="bg1"/>
                </a:solidFill>
                <a:latin typeface="Calibri" charset="0"/>
              </a:rPr>
              <a:t>ТЕКУЩАЯ СИТУАЦИЯ</a:t>
            </a:r>
          </a:p>
          <a:p>
            <a:pPr algn="r" eaLnBrk="1" hangingPunct="1"/>
            <a:r>
              <a:rPr kumimoji="0" lang="ru-RU" b="1">
                <a:solidFill>
                  <a:schemeClr val="bg1"/>
                </a:solidFill>
                <a:latin typeface="Calibri" charset="0"/>
              </a:rPr>
              <a:t>СТРУКТУРА ПРЕДЛОЖЕНИЯ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390020" y="1022350"/>
            <a:ext cx="3228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ПРЕМИУМ-КЛАСС</a:t>
            </a:r>
          </a:p>
          <a:p>
            <a:pPr algn="ctr" eaLnBrk="1" hangingPunct="1"/>
            <a:r>
              <a:rPr kumimoji="0" lang="ru-RU" sz="1400" b="1" dirty="0">
                <a:solidFill>
                  <a:srgbClr val="404040"/>
                </a:solidFill>
                <a:latin typeface="Calibri" charset="0"/>
              </a:rPr>
              <a:t>КВАРТИРЫ + АПАРТАМЕНТЫ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0880" y="1027113"/>
            <a:ext cx="3227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ru-RU" sz="1800" b="1">
                <a:solidFill>
                  <a:srgbClr val="404040"/>
                </a:solidFill>
                <a:latin typeface="Calibri" charset="0"/>
              </a:rPr>
              <a:t>ЭЛИТНЫЙ КЛАСС</a:t>
            </a:r>
          </a:p>
          <a:p>
            <a:pPr algn="ctr" eaLnBrk="1" hangingPunct="1"/>
            <a:r>
              <a:rPr kumimoji="0" lang="ru-RU" sz="1400" b="1">
                <a:solidFill>
                  <a:srgbClr val="404040"/>
                </a:solidFill>
                <a:latin typeface="Calibri" charset="0"/>
              </a:rPr>
              <a:t>КВАРТИРЫ + АПАРТАМЕНТЫ</a:t>
            </a:r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0" y="1687513"/>
            <a:ext cx="360203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58" y="1617663"/>
            <a:ext cx="360362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8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3"/>
          <a:stretch/>
        </p:blipFill>
        <p:spPr>
          <a:xfrm>
            <a:off x="-51435" y="5898768"/>
            <a:ext cx="9258300" cy="959232"/>
          </a:xfrm>
          <a:prstGeom prst="rect">
            <a:avLst/>
          </a:prstGeom>
        </p:spPr>
      </p:pic>
      <p:pic>
        <p:nvPicPr>
          <p:cNvPr id="2" name="Изображение 1" descr="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91719" y="915631"/>
            <a:ext cx="8413750" cy="79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Предложение на первичном рынке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элитной жилой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недвижимости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Москвы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конец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марта 2017 года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884386"/>
              </p:ext>
            </p:extLst>
          </p:nvPr>
        </p:nvGraphicFramePr>
        <p:xfrm>
          <a:off x="1376134" y="1600531"/>
          <a:ext cx="6489700" cy="455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Документ" r:id="rId5" imgW="6489700" imgH="4559300" progId="Word.Document.12">
                  <p:embed/>
                </p:oleObj>
              </mc:Choice>
              <mc:Fallback>
                <p:oleObj name="Документ" r:id="rId5" imgW="6489700" imgH="455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6134" y="1600531"/>
                        <a:ext cx="6489700" cy="455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0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3"/>
          <a:stretch/>
        </p:blipFill>
        <p:spPr>
          <a:xfrm>
            <a:off x="-51435" y="5898768"/>
            <a:ext cx="9258300" cy="959232"/>
          </a:xfrm>
          <a:prstGeom prst="rect">
            <a:avLst/>
          </a:prstGeom>
        </p:spPr>
      </p:pic>
      <p:pic>
        <p:nvPicPr>
          <p:cNvPr id="2" name="Изображение 1" descr="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91719" y="1188721"/>
            <a:ext cx="8413750" cy="79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Динамика цены предложения на первичном рынке элитной жилой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недвижимости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по районам, $/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кв.м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769324"/>
              </p:ext>
            </p:extLst>
          </p:nvPr>
        </p:nvGraphicFramePr>
        <p:xfrm>
          <a:off x="626776" y="2175974"/>
          <a:ext cx="7901878" cy="381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Документ" r:id="rId5" imgW="6083300" imgH="2933700" progId="Word.Document.12">
                  <p:embed/>
                </p:oleObj>
              </mc:Choice>
              <mc:Fallback>
                <p:oleObj name="Документ" r:id="rId5" imgW="6083300" imgH="293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776" y="2175974"/>
                        <a:ext cx="7901878" cy="3810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5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biznes-mosco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r="5290"/>
          <a:stretch/>
        </p:blipFill>
        <p:spPr>
          <a:xfrm>
            <a:off x="0" y="1342051"/>
            <a:ext cx="9206866" cy="485712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3"/>
          <a:stretch/>
        </p:blipFill>
        <p:spPr>
          <a:xfrm>
            <a:off x="-51435" y="5898768"/>
            <a:ext cx="9258300" cy="959232"/>
          </a:xfrm>
          <a:prstGeom prst="rect">
            <a:avLst/>
          </a:prstGeom>
        </p:spPr>
      </p:pic>
      <p:pic>
        <p:nvPicPr>
          <p:cNvPr id="2" name="Изображение 1" descr="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6112" y="928512"/>
            <a:ext cx="1732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6600"/>
                </a:solidFill>
              </a:rPr>
              <a:t>Премиум класс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91299" y="972719"/>
            <a:ext cx="147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Бизнес класс</a:t>
            </a:r>
          </a:p>
        </p:txBody>
      </p:sp>
    </p:spTree>
    <p:extLst>
      <p:ext uri="{BB962C8B-B14F-4D97-AF65-F5344CB8AC3E}">
        <p14:creationId xmlns:p14="http://schemas.microsoft.com/office/powerpoint/2010/main" val="3419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1" y="5981546"/>
            <a:ext cx="9311054" cy="910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780" y="2637693"/>
            <a:ext cx="36649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>ГДЕ ЕЩЁ?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42" y="287664"/>
            <a:ext cx="2516008" cy="36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61938" y="287663"/>
            <a:ext cx="8413750" cy="506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1990–1994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049674"/>
            <a:ext cx="28082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032211"/>
            <a:ext cx="28098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1032211"/>
            <a:ext cx="28098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231950"/>
            <a:ext cx="463073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3231950"/>
            <a:ext cx="331311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7813" y="2678449"/>
            <a:ext cx="1414462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77813" y="2659399"/>
            <a:ext cx="14144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Гранатный, 10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24213" y="2678449"/>
            <a:ext cx="18510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224213" y="2659399"/>
            <a:ext cx="18510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Звенигородская, 12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49975" y="2678449"/>
            <a:ext cx="2309813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149975" y="2659399"/>
            <a:ext cx="230981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Новочеремушкинская, 60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8925" y="5073450"/>
            <a:ext cx="2195513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88925" y="5054400"/>
            <a:ext cx="219551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Дом на Котельнической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75238" y="5073450"/>
            <a:ext cx="18002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075238" y="5054400"/>
            <a:ext cx="18002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Гостиница Украина</a:t>
            </a:r>
          </a:p>
        </p:txBody>
      </p:sp>
    </p:spTree>
    <p:extLst>
      <p:ext uri="{BB962C8B-B14F-4D97-AF65-F5344CB8AC3E}">
        <p14:creationId xmlns:p14="http://schemas.microsoft.com/office/powerpoint/2010/main" val="35172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38" y="287663"/>
            <a:ext cx="2507216" cy="36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2" y="1126949"/>
            <a:ext cx="8036702" cy="45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41700" y="5251375"/>
            <a:ext cx="1417638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41700" y="5232325"/>
            <a:ext cx="1344613" cy="3063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1400">
                <a:solidFill>
                  <a:srgbClr val="404040"/>
                </a:solidFill>
              </a:rPr>
              <a:t>Черемушки </a:t>
            </a:r>
            <a:r>
              <a:rPr lang="ru-RU" sz="1400"/>
              <a:t>↓</a:t>
            </a:r>
            <a:endParaRPr lang="ru-RU" sz="1400">
              <a:solidFill>
                <a:srgbClr val="40404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9113" y="1261358"/>
            <a:ext cx="1657350" cy="31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059113" y="1255010"/>
            <a:ext cx="1582737" cy="33877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1400" dirty="0">
                <a:solidFill>
                  <a:srgbClr val="404040"/>
                </a:solidFill>
              </a:rPr>
              <a:t>Речной вокзал </a:t>
            </a:r>
            <a:r>
              <a:rPr lang="ru-RU" sz="1400" dirty="0"/>
              <a:t>↑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5038" y="287663"/>
            <a:ext cx="8413750" cy="499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1990–1994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14" name="Рисунок 1" descr="cid:image006.png@01D2ADFE.C157061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9" y="3056529"/>
            <a:ext cx="7827566" cy="228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 descr="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35038" y="1206346"/>
            <a:ext cx="8413750" cy="1850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+mn-lt"/>
              </a:rPr>
              <a:t>ПЕРВИЧНЫЙ РЫНОК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Средняя </a:t>
            </a:r>
            <a:r>
              <a:rPr lang="ru-RU" sz="2400" dirty="0">
                <a:latin typeface="+mn-lt"/>
              </a:rPr>
              <a:t>цена предложения </a:t>
            </a:r>
            <a:r>
              <a:rPr lang="ru-RU" sz="2400" dirty="0" smtClean="0">
                <a:latin typeface="+mn-lt"/>
              </a:rPr>
              <a:t>- 3</a:t>
            </a:r>
            <a:r>
              <a:rPr lang="ru-RU" sz="2400" dirty="0">
                <a:latin typeface="+mn-lt"/>
              </a:rPr>
              <a:t> 550 $/кв. м. </a:t>
            </a:r>
            <a:endParaRPr lang="en-US" sz="2400" dirty="0" smtClean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Объем </a:t>
            </a:r>
            <a:r>
              <a:rPr lang="ru-RU" sz="2400" dirty="0">
                <a:latin typeface="+mn-lt"/>
              </a:rPr>
              <a:t>предложения </a:t>
            </a:r>
            <a:r>
              <a:rPr lang="ru-RU" sz="2400" dirty="0" smtClean="0">
                <a:latin typeface="+mn-lt"/>
              </a:rPr>
              <a:t>- </a:t>
            </a:r>
            <a:r>
              <a:rPr lang="ru-RU" sz="2400" dirty="0">
                <a:latin typeface="+mn-lt"/>
              </a:rPr>
              <a:t>200 квартир</a:t>
            </a:r>
            <a:endParaRPr lang="ru-RU" sz="2400" dirty="0" smtClean="0">
              <a:latin typeface="+mn-lt"/>
            </a:endParaRPr>
          </a:p>
          <a:p>
            <a:pPr algn="l"/>
            <a:endParaRPr lang="ru-RU" sz="1200" dirty="0" smtClean="0"/>
          </a:p>
          <a:p>
            <a:pPr algn="l"/>
            <a:endParaRPr lang="ru-RU" sz="12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35038" y="68275"/>
            <a:ext cx="8413750" cy="1282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КОНЕЦ 90-х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10" name="Изображение 9" descr="metriu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38"/>
          <a:stretch/>
        </p:blipFill>
        <p:spPr>
          <a:xfrm>
            <a:off x="0" y="1"/>
            <a:ext cx="9144000" cy="891530"/>
          </a:xfrm>
          <a:prstGeom prst="rect">
            <a:avLst/>
          </a:prstGeom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235611" y="1077268"/>
            <a:ext cx="322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ru-RU" sz="1800" b="1" dirty="0">
                <a:solidFill>
                  <a:srgbClr val="404040"/>
                </a:solidFill>
                <a:latin typeface="Calibri" charset="0"/>
              </a:rPr>
              <a:t>АГАЛАРОВ ХАУС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09538" y="1616966"/>
            <a:ext cx="6427787" cy="401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НАСЛЕДИЕ ПРОШЛОГО: КАЧЕСТВЕННАЯ ЗАСТРОЙКА В ПРЕДЕЛАХ БУЛЬВАРНОГО КОЛЬЦА, СТАЛИНСКИЕ ВЫСОТКИ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ЗАРОЖДЕНИЕ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РЫНКА НЕДВИЖИМОСТИ 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СТРОИТЕЛЬСТВО ПЕРВЫХ ЭЛИТНЫХ ДОМОВ (ОГОРОЖЕННАЯ ТЕРРИТОРИЯ, ПОДЗЕМНЫЙ ПАРКИНГ, ВЫСОКИЕ ПОТОЛКИ)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  <a:buFont typeface="Wingdings" charset="0"/>
              <a:buChar char="v"/>
            </a:pPr>
            <a:r>
              <a:rPr kumimoji="0" lang="ru-RU" sz="2000" b="1" dirty="0" smtClean="0">
                <a:solidFill>
                  <a:srgbClr val="404040"/>
                </a:solidFill>
                <a:latin typeface="Calibri" charset="0"/>
              </a:rPr>
              <a:t>ТОЧЕЧНАЯ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ЗАСТРОЙКА </a:t>
            </a:r>
            <a:endParaRPr kumimoji="0" lang="ru-RU" sz="2000" b="1" dirty="0" smtClean="0">
              <a:solidFill>
                <a:srgbClr val="404040"/>
              </a:solidFill>
              <a:latin typeface="Calibri" charset="0"/>
            </a:endParaRPr>
          </a:p>
          <a:p>
            <a:pPr marL="0" indent="0" algn="just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>
                <a:srgbClr val="019D7E"/>
              </a:buClr>
            </a:pPr>
            <a:endParaRPr kumimoji="0" lang="ru-RU" sz="2000" b="1" dirty="0">
              <a:solidFill>
                <a:srgbClr val="404040"/>
              </a:solidFill>
              <a:latin typeface="Calibri" charset="0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2000" b="1" dirty="0" smtClean="0">
                <a:solidFill>
                  <a:srgbClr val="019D7E"/>
                </a:solidFill>
                <a:latin typeface="Calibri" charset="0"/>
              </a:rPr>
              <a:t>АГАЛАРОВ </a:t>
            </a:r>
            <a:r>
              <a:rPr kumimoji="0" lang="ru-RU" sz="2000" b="1" dirty="0">
                <a:solidFill>
                  <a:srgbClr val="019D7E"/>
                </a:solidFill>
                <a:latin typeface="Calibri" charset="0"/>
              </a:rPr>
              <a:t>ХАУС 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(УЛ. КЛИМАШКИНА, 19 / ПРЕСНЕНСКИЙ Р-Н)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  <a:buClr>
                <a:srgbClr val="019D7E"/>
              </a:buClr>
              <a:buFont typeface="Wingdings" charset="0"/>
              <a:buChar char="ü"/>
            </a:pPr>
            <a:r>
              <a:rPr kumimoji="0" lang="ru-RU" sz="2000" b="1" dirty="0">
                <a:solidFill>
                  <a:srgbClr val="019D7E"/>
                </a:solidFill>
                <a:latin typeface="Calibri" charset="0"/>
              </a:rPr>
              <a:t>ЗАМОСКВОРЕЦКАЯ УСАДЬБА </a:t>
            </a:r>
            <a:r>
              <a:rPr kumimoji="0" lang="ru-RU" sz="2000" b="1" dirty="0">
                <a:solidFill>
                  <a:srgbClr val="404040"/>
                </a:solidFill>
                <a:latin typeface="Calibri" charset="0"/>
              </a:rPr>
              <a:t>(УЛ. БАХРУШИНА, 19 С. 2 / ЗАМОСКВОРЕЧЬЕ)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28588" y="891530"/>
            <a:ext cx="3816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90-е</a:t>
            </a:r>
            <a:r>
              <a:rPr kumimoji="0" lang="ru-RU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:</a:t>
            </a:r>
            <a:endParaRPr kumimoji="0" lang="ru-RU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28" name="Picture 2" descr="C:\Users\gerasimova\Desktop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/>
          <a:stretch>
            <a:fillRect/>
          </a:stretch>
        </p:blipFill>
        <p:spPr bwMode="auto">
          <a:xfrm>
            <a:off x="6645275" y="1585311"/>
            <a:ext cx="2368388" cy="171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" y="0"/>
            <a:ext cx="9258300" cy="6858000"/>
          </a:xfrm>
          <a:prstGeom prst="rect">
            <a:avLst/>
          </a:prstGeom>
        </p:spPr>
      </p:pic>
      <p:pic>
        <p:nvPicPr>
          <p:cNvPr id="2" name="Изображение 1" descr="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35038" y="1206346"/>
            <a:ext cx="8413750" cy="4255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Переход </a:t>
            </a:r>
            <a:r>
              <a:rPr lang="ru-RU" sz="1800" b="1" dirty="0">
                <a:latin typeface="+mn-lt"/>
              </a:rPr>
              <a:t>к рыночной экономике </a:t>
            </a:r>
            <a:endParaRPr lang="ru-RU" sz="1800" b="1" dirty="0" smtClean="0">
              <a:latin typeface="+mn-lt"/>
            </a:endParaRP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Появления </a:t>
            </a:r>
            <a:r>
              <a:rPr lang="ru-RU" sz="1800" b="1" dirty="0">
                <a:latin typeface="+mn-lt"/>
              </a:rPr>
              <a:t>слоя людей, желающих существенно улучшить свои жилищные условия за </a:t>
            </a:r>
            <a:r>
              <a:rPr lang="ru-RU" sz="1800" b="1" dirty="0" smtClean="0">
                <a:latin typeface="+mn-lt"/>
              </a:rPr>
              <a:t>деньги</a:t>
            </a:r>
            <a:endParaRPr lang="ru-RU" sz="1800" b="1" dirty="0">
              <a:latin typeface="+mn-lt"/>
            </a:endParaRP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Выкуп </a:t>
            </a:r>
            <a:r>
              <a:rPr lang="ru-RU" sz="1800" b="1" dirty="0">
                <a:latin typeface="+mn-lt"/>
              </a:rPr>
              <a:t>и расселение коммунальных квартир с целью последующего объединения и ремонта «под себя</a:t>
            </a:r>
            <a:r>
              <a:rPr lang="ru-RU" sz="1800" b="1" dirty="0" smtClean="0">
                <a:latin typeface="+mn-lt"/>
              </a:rPr>
              <a:t>»</a:t>
            </a: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Реконструкция </a:t>
            </a:r>
            <a:r>
              <a:rPr lang="ru-RU" sz="1800" b="1" dirty="0">
                <a:latin typeface="+mn-lt"/>
              </a:rPr>
              <a:t>старых престижных особняков в </a:t>
            </a:r>
            <a:r>
              <a:rPr lang="ru-RU" sz="1800" b="1" dirty="0" smtClean="0">
                <a:latin typeface="+mn-lt"/>
              </a:rPr>
              <a:t>центре</a:t>
            </a:r>
            <a:endParaRPr lang="ru-RU" sz="1800" b="1" dirty="0">
              <a:latin typeface="+mn-lt"/>
            </a:endParaRP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Строительство </a:t>
            </a:r>
            <a:r>
              <a:rPr lang="ru-RU" sz="1800" b="1" dirty="0">
                <a:latin typeface="+mn-lt"/>
              </a:rPr>
              <a:t>корпоративных домов, где все квартиры предназначались для «</a:t>
            </a:r>
            <a:r>
              <a:rPr lang="ru-RU" sz="1800" b="1" dirty="0" smtClean="0">
                <a:latin typeface="+mn-lt"/>
              </a:rPr>
              <a:t>своих»</a:t>
            </a:r>
            <a:endParaRPr lang="ru-RU" sz="1800" b="1" dirty="0">
              <a:latin typeface="+mn-lt"/>
            </a:endParaRP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Активное </a:t>
            </a:r>
            <a:r>
              <a:rPr lang="ru-RU" sz="1800" b="1" dirty="0">
                <a:latin typeface="+mn-lt"/>
              </a:rPr>
              <a:t>развитие технологии монолитного </a:t>
            </a:r>
            <a:r>
              <a:rPr lang="ru-RU" sz="1800" b="1" dirty="0" smtClean="0">
                <a:latin typeface="+mn-lt"/>
              </a:rPr>
              <a:t>домостроения</a:t>
            </a: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Появление </a:t>
            </a:r>
            <a:r>
              <a:rPr lang="ru-RU" sz="1800" b="1" dirty="0">
                <a:latin typeface="+mn-lt"/>
              </a:rPr>
              <a:t>и развитие собственной закрытой инфраструктуры </a:t>
            </a:r>
            <a:r>
              <a:rPr lang="ru-RU" sz="1800" b="1" dirty="0" smtClean="0">
                <a:latin typeface="+mn-lt"/>
              </a:rPr>
              <a:t>дома</a:t>
            </a:r>
          </a:p>
          <a:p>
            <a:pPr marL="171450" lvl="0" indent="-1714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latin typeface="+mn-lt"/>
              </a:rPr>
              <a:t>Развитие </a:t>
            </a:r>
            <a:r>
              <a:rPr lang="ru-RU" sz="1800" b="1" dirty="0">
                <a:latin typeface="+mn-lt"/>
              </a:rPr>
              <a:t>инженерных систем и систем </a:t>
            </a:r>
            <a:r>
              <a:rPr lang="ru-RU" sz="1800" b="1" dirty="0" smtClean="0">
                <a:latin typeface="+mn-lt"/>
              </a:rPr>
              <a:t>безопасности</a:t>
            </a:r>
            <a:endParaRPr lang="ru-RU" sz="1800" b="1" dirty="0">
              <a:latin typeface="+mn-lt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96584" y="620016"/>
            <a:ext cx="2682947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5000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90-е: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 descr="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1125" r="17267" b="23151"/>
          <a:stretch/>
        </p:blipFill>
        <p:spPr>
          <a:xfrm>
            <a:off x="3988952" y="68275"/>
            <a:ext cx="4996304" cy="860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2706" y="1668225"/>
            <a:ext cx="84225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Предпочтения покупателей сформированы </a:t>
            </a:r>
            <a:r>
              <a:rPr lang="ru-RU" b="1" dirty="0" smtClean="0"/>
              <a:t>еще не четко</a:t>
            </a:r>
          </a:p>
          <a:p>
            <a:pPr marL="285750" lvl="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dirty="0" smtClean="0"/>
              <a:t>Основные </a:t>
            </a:r>
            <a:r>
              <a:rPr lang="ru-RU" b="1" dirty="0"/>
              <a:t>требования: </a:t>
            </a:r>
            <a:endParaRPr lang="ru-RU" b="1" dirty="0" smtClean="0"/>
          </a:p>
          <a:p>
            <a:pPr marL="742950" lvl="1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ru-RU" b="1" dirty="0" smtClean="0"/>
              <a:t>крупногабаритные квартиры</a:t>
            </a:r>
          </a:p>
          <a:p>
            <a:pPr marL="742950" lvl="1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ru-RU" b="1" dirty="0" smtClean="0"/>
              <a:t>наличие </a:t>
            </a:r>
            <a:r>
              <a:rPr lang="ru-RU" b="1" dirty="0"/>
              <a:t>закрытой территории, охраны, </a:t>
            </a:r>
            <a:r>
              <a:rPr lang="ru-RU" b="1" dirty="0" smtClean="0"/>
              <a:t>парковки </a:t>
            </a:r>
          </a:p>
          <a:p>
            <a:pPr marL="742950" lvl="1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ru-RU" b="1" dirty="0" smtClean="0"/>
              <a:t>единый </a:t>
            </a:r>
            <a:r>
              <a:rPr lang="ru-RU" b="1" dirty="0"/>
              <a:t>социальный уровень </a:t>
            </a:r>
            <a:r>
              <a:rPr lang="ru-RU" b="1" dirty="0" smtClean="0"/>
              <a:t>жильцов</a:t>
            </a:r>
          </a:p>
          <a:p>
            <a:pPr marL="285750" lvl="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dirty="0" smtClean="0"/>
              <a:t>Основная </a:t>
            </a:r>
            <a:r>
              <a:rPr lang="ru-RU" b="1" dirty="0"/>
              <a:t>цель покупки – для собственного </a:t>
            </a:r>
            <a:r>
              <a:rPr lang="ru-RU" b="1" dirty="0" smtClean="0"/>
              <a:t>проживания</a:t>
            </a:r>
            <a:endParaRPr lang="ru-RU" b="1" dirty="0"/>
          </a:p>
          <a:p>
            <a:pPr marL="285750" lvl="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Квартиры предлагаются преимущественно с готовой планировкой и </a:t>
            </a:r>
            <a:r>
              <a:rPr lang="ru-RU" b="1" dirty="0" smtClean="0"/>
              <a:t>отделкой</a:t>
            </a:r>
            <a:endParaRPr lang="ru-RU" b="1" dirty="0"/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b="1" i="1" dirty="0" smtClean="0"/>
              <a:t>ул</a:t>
            </a:r>
            <a:r>
              <a:rPr lang="ru-RU" b="1" i="1" dirty="0"/>
              <a:t>. Вересаева, д. </a:t>
            </a:r>
            <a:r>
              <a:rPr lang="ru-RU" b="1" i="1" dirty="0" smtClean="0"/>
              <a:t>6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b="1" i="1" dirty="0" smtClean="0"/>
              <a:t>«</a:t>
            </a:r>
            <a:r>
              <a:rPr lang="ru-RU" b="1" i="1" dirty="0" err="1"/>
              <a:t>Палаццио</a:t>
            </a:r>
            <a:r>
              <a:rPr lang="ru-RU" b="1" i="1" dirty="0"/>
              <a:t> на Цветном</a:t>
            </a:r>
            <a:r>
              <a:rPr lang="ru-RU" b="1" i="1" dirty="0" smtClean="0"/>
              <a:t>» </a:t>
            </a:r>
          </a:p>
          <a:p>
            <a:pPr marL="285750" lvl="0" indent="-28575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b="1" i="1" dirty="0" smtClean="0"/>
              <a:t>«</a:t>
            </a:r>
            <a:r>
              <a:rPr lang="ru-RU" b="1" i="1" dirty="0"/>
              <a:t>Золотые ключи-1</a:t>
            </a:r>
            <a:r>
              <a:rPr lang="ru-RU" b="1" i="1" dirty="0" smtClean="0"/>
              <a:t>»</a:t>
            </a:r>
            <a:endParaRPr lang="ru-RU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7" y="6023783"/>
            <a:ext cx="9337437" cy="913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706" y="466845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90-е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5" y="3591841"/>
            <a:ext cx="4164951" cy="250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35" y="3591841"/>
            <a:ext cx="4159198" cy="250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6"/>
          <a:stretch/>
        </p:blipFill>
        <p:spPr>
          <a:xfrm>
            <a:off x="-51435" y="5857804"/>
            <a:ext cx="9258300" cy="1000196"/>
          </a:xfrm>
          <a:prstGeom prst="rect">
            <a:avLst/>
          </a:prstGeom>
        </p:spPr>
      </p:pic>
      <p:pic>
        <p:nvPicPr>
          <p:cNvPr id="5" name="Рисунок 3" descr="plr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9" y="287663"/>
            <a:ext cx="2770985" cy="40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5" y="927660"/>
            <a:ext cx="4140148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61938" y="366428"/>
            <a:ext cx="7562850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1994–1998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965" y="2896865"/>
            <a:ext cx="1331913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0965" y="2877815"/>
            <a:ext cx="135096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Вересаева, 6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77708" y="5514640"/>
            <a:ext cx="156210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306270" y="5495590"/>
            <a:ext cx="15589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1400">
                <a:solidFill>
                  <a:srgbClr val="404040"/>
                </a:solidFill>
              </a:rPr>
              <a:t>Золотые ключи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620" y="5514963"/>
            <a:ext cx="99060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4620" y="5495913"/>
            <a:ext cx="97155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404040"/>
                </a:solidFill>
              </a:rPr>
              <a:t>Агаларов</a:t>
            </a:r>
          </a:p>
        </p:txBody>
      </p:sp>
      <p:pic>
        <p:nvPicPr>
          <p:cNvPr id="24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85" y="927660"/>
            <a:ext cx="4140148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666633" y="2924175"/>
            <a:ext cx="127317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666633" y="2905125"/>
            <a:ext cx="1198562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1400">
                <a:solidFill>
                  <a:srgbClr val="404040"/>
                </a:solidFill>
              </a:rPr>
              <a:t>Опера Хаус</a:t>
            </a:r>
          </a:p>
        </p:txBody>
      </p:sp>
      <p:sp>
        <p:nvSpPr>
          <p:cNvPr id="27" name="Прямоугольник 26"/>
          <p:cNvSpPr/>
          <p:nvPr/>
        </p:nvSpPr>
        <p:spPr>
          <a:xfrm rot="10800000">
            <a:off x="1588" y="3405188"/>
            <a:ext cx="9142412" cy="46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570</Words>
  <Application>Microsoft Office PowerPoint</Application>
  <PresentationFormat>Экран (4:3)</PresentationFormat>
  <Paragraphs>126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Newflat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Bibigul Bekzhanova</dc:creator>
  <cp:lastModifiedBy>Марта</cp:lastModifiedBy>
  <cp:revision>51</cp:revision>
  <dcterms:created xsi:type="dcterms:W3CDTF">2017-04-17T20:31:04Z</dcterms:created>
  <dcterms:modified xsi:type="dcterms:W3CDTF">2017-04-18T06:34:00Z</dcterms:modified>
</cp:coreProperties>
</file>